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0"/>
  </p:notesMasterIdLst>
  <p:sldIdLst>
    <p:sldId id="281" r:id="rId5"/>
    <p:sldId id="272" r:id="rId6"/>
    <p:sldId id="285" r:id="rId7"/>
    <p:sldId id="283" r:id="rId8"/>
    <p:sldId id="286" r:id="rId9"/>
  </p:sldIdLst>
  <p:sldSz cx="9906000" cy="6858000" type="A4"/>
  <p:notesSz cx="6742113"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8" d="100"/>
          <a:sy n="98" d="100"/>
        </p:scale>
        <p:origin x="14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Coleman" userId="S::sophie.coleman@northnorthants.gov.uk::5a2cf85a-9753-421c-9366-655ed689281e" providerId="AD" clId="Web-{48315894-4142-4B85-AB91-913896460EC0}"/>
    <pc:docChg chg="mod">
      <pc:chgData name="Sophie Coleman" userId="S::sophie.coleman@northnorthants.gov.uk::5a2cf85a-9753-421c-9366-655ed689281e" providerId="AD" clId="Web-{48315894-4142-4B85-AB91-913896460EC0}" dt="2023-10-03T09:18:42.891" v="0" actId="33475"/>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D4C17088-1D37-4E01-A567-388AE9D7FF7E}" type="datetimeFigureOut">
              <a:rPr lang="en-GB" smtClean="0"/>
              <a:t>03/10/2023</a:t>
            </a:fld>
            <a:endParaRPr lang="en-GB"/>
          </a:p>
        </p:txBody>
      </p:sp>
      <p:sp>
        <p:nvSpPr>
          <p:cNvPr id="4" name="Slide Image Placeholder 3"/>
          <p:cNvSpPr>
            <a:spLocks noGrp="1" noRot="1" noChangeAspect="1"/>
          </p:cNvSpPr>
          <p:nvPr>
            <p:ph type="sldImg" idx="2"/>
          </p:nvPr>
        </p:nvSpPr>
        <p:spPr>
          <a:xfrm>
            <a:off x="965200" y="1233488"/>
            <a:ext cx="4811713" cy="33321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4692" y="4751389"/>
            <a:ext cx="5392737" cy="38877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7363"/>
            <a:ext cx="2921000" cy="4953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9525" y="9377363"/>
            <a:ext cx="2921000" cy="495300"/>
          </a:xfrm>
          <a:prstGeom prst="rect">
            <a:avLst/>
          </a:prstGeom>
        </p:spPr>
        <p:txBody>
          <a:bodyPr vert="horz" lIns="91440" tIns="45720" rIns="91440" bIns="45720" rtlCol="0" anchor="b"/>
          <a:lstStyle>
            <a:lvl1pPr algn="r">
              <a:defRPr sz="1200"/>
            </a:lvl1pPr>
          </a:lstStyle>
          <a:p>
            <a:fld id="{9594E12C-F4F5-45BE-AD9D-0C61DA3033CF}" type="slidenum">
              <a:rPr lang="en-GB" smtClean="0"/>
              <a:t>‹#›</a:t>
            </a:fld>
            <a:endParaRPr lang="en-GB"/>
          </a:p>
        </p:txBody>
      </p:sp>
    </p:spTree>
    <p:extLst>
      <p:ext uri="{BB962C8B-B14F-4D97-AF65-F5344CB8AC3E}">
        <p14:creationId xmlns:p14="http://schemas.microsoft.com/office/powerpoint/2010/main" val="2905948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0E54F66-7729-40DB-BEDD-991787082B62}"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1711140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0E54F66-7729-40DB-BEDD-991787082B62}"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4218092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E54F66-7729-40DB-BEDD-991787082B62}"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796552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0E54F66-7729-40DB-BEDD-991787082B62}" type="datetimeFigureOut">
              <a:rPr lang="en-GB" smtClean="0"/>
              <a:t>03/10/2023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1417439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0E54F66-7729-40DB-BEDD-991787082B62}" type="datetimeFigureOut">
              <a:rPr lang="en-GB" smtClean="0"/>
              <a:t>03/10/2023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8928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0E54F66-7729-40DB-BEDD-991787082B62}" type="datetimeFigureOut">
              <a:rPr lang="en-GB" smtClean="0"/>
              <a:t>03/10/2023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2231956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E54F66-7729-40DB-BEDD-991787082B62}" type="datetimeFigureOut">
              <a:rPr lang="en-GB" smtClean="0"/>
              <a:t>03/10/2023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1933684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E54F66-7729-40DB-BEDD-991787082B62}" type="datetimeFigureOut">
              <a:rPr lang="en-GB" smtClean="0"/>
              <a:t>03/10/2023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1472352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0E54F66-7729-40DB-BEDD-991787082B62}" type="datetimeFigureOut">
              <a:rPr lang="en-GB" smtClean="0"/>
              <a:t>03/10/2023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3473935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0E54F66-7729-40DB-BEDD-991787082B62}"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2156320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0E54F66-7729-40DB-BEDD-991787082B62}"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7453A9-91FF-497D-AAD4-BFFB33283A90}" type="slidenum">
              <a:rPr lang="en-GB" smtClean="0"/>
              <a:t>‹#›</a:t>
            </a:fld>
            <a:endParaRPr lang="en-GB"/>
          </a:p>
        </p:txBody>
      </p:sp>
    </p:spTree>
    <p:extLst>
      <p:ext uri="{BB962C8B-B14F-4D97-AF65-F5344CB8AC3E}">
        <p14:creationId xmlns:p14="http://schemas.microsoft.com/office/powerpoint/2010/main" val="4218407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E54F66-7729-40DB-BEDD-991787082B62}" type="datetimeFigureOut">
              <a:rPr lang="en-GB" smtClean="0"/>
              <a:t>03/10/2023</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7453A9-91FF-497D-AAD4-BFFB33283A90}" type="slidenum">
              <a:rPr lang="en-GB" smtClean="0"/>
              <a:t>‹#›</a:t>
            </a:fld>
            <a:endParaRPr lang="en-GB"/>
          </a:p>
        </p:txBody>
      </p:sp>
    </p:spTree>
    <p:extLst>
      <p:ext uri="{BB962C8B-B14F-4D97-AF65-F5344CB8AC3E}">
        <p14:creationId xmlns:p14="http://schemas.microsoft.com/office/powerpoint/2010/main" val="18215320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nctrust.co.uk/Pages/home.aspx"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mailto:CDSS@nctrust.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google.co.uk/url?sa=i&amp;rct=j&amp;q=&amp;esrc=s&amp;source=images&amp;cd=&amp;cad=rja&amp;uact=8&amp;ved=2ahUKEwilnpvFzoHgAhViUN8KHQ4kDDkQjRx6BAgBEAU&amp;url=https://freedomprogramme.co.uk/sample-online/home.php&amp;psig=AOvVaw21qSjOIjcBALqqX1qaF2DN&amp;ust=1548254198153110" TargetMode="Externa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85F264A-C0B1-4AF9-DE26-5ADD0E5B8F80}"/>
              </a:ext>
            </a:extLst>
          </p:cNvPr>
          <p:cNvSpPr txBox="1"/>
          <p:nvPr/>
        </p:nvSpPr>
        <p:spPr>
          <a:xfrm>
            <a:off x="336613" y="1714641"/>
            <a:ext cx="4616388" cy="923330"/>
          </a:xfrm>
          <a:prstGeom prst="rect">
            <a:avLst/>
          </a:prstGeom>
          <a:solidFill>
            <a:srgbClr val="FFC000"/>
          </a:solidFill>
          <a:ln>
            <a:solidFill>
              <a:schemeClr val="tx1"/>
            </a:solidFill>
          </a:ln>
        </p:spPr>
        <p:txBody>
          <a:bodyPr wrap="square" rtlCol="0">
            <a:spAutoFit/>
          </a:bodyPr>
          <a:lstStyle/>
          <a:p>
            <a:pPr algn="ctr"/>
            <a:r>
              <a:rPr lang="en-GB" b="1" dirty="0">
                <a:solidFill>
                  <a:srgbClr val="FF0000"/>
                </a:solidFill>
              </a:rPr>
              <a:t>PARENTING &amp; DOMESTIC ABUSE GROUPS</a:t>
            </a:r>
          </a:p>
          <a:p>
            <a:pPr algn="ctr"/>
            <a:endParaRPr lang="en-GB" b="1" dirty="0">
              <a:solidFill>
                <a:srgbClr val="FF0000"/>
              </a:solidFill>
            </a:endParaRPr>
          </a:p>
          <a:p>
            <a:pPr algn="ctr"/>
            <a:r>
              <a:rPr lang="en-GB" b="1" dirty="0">
                <a:solidFill>
                  <a:srgbClr val="FF0000"/>
                </a:solidFill>
              </a:rPr>
              <a:t>WHAT GROUP IS BEST FOR ME?</a:t>
            </a:r>
          </a:p>
        </p:txBody>
      </p:sp>
      <p:sp>
        <p:nvSpPr>
          <p:cNvPr id="6" name="TextBox 5">
            <a:extLst>
              <a:ext uri="{FF2B5EF4-FFF2-40B4-BE49-F238E27FC236}">
                <a16:creationId xmlns:a16="http://schemas.microsoft.com/office/drawing/2014/main" id="{00F65E4A-45E7-E8D2-8F19-66AC4AA29697}"/>
              </a:ext>
            </a:extLst>
          </p:cNvPr>
          <p:cNvSpPr txBox="1"/>
          <p:nvPr/>
        </p:nvSpPr>
        <p:spPr>
          <a:xfrm>
            <a:off x="336613" y="2965294"/>
            <a:ext cx="4616387" cy="3693319"/>
          </a:xfrm>
          <a:prstGeom prst="rect">
            <a:avLst/>
          </a:prstGeom>
          <a:noFill/>
        </p:spPr>
        <p:txBody>
          <a:bodyPr wrap="square" rtlCol="0">
            <a:spAutoFit/>
          </a:bodyPr>
          <a:lstStyle/>
          <a:p>
            <a:r>
              <a:rPr lang="en-GB" b="1" dirty="0"/>
              <a:t>Parenting Programmes</a:t>
            </a:r>
          </a:p>
          <a:p>
            <a:endParaRPr lang="en-GB" dirty="0"/>
          </a:p>
          <a:p>
            <a:pPr marL="742950" lvl="1" indent="-285750">
              <a:buFont typeface="Arial" panose="020B0604020202020204" pitchFamily="34" charset="0"/>
              <a:buChar char="•"/>
            </a:pPr>
            <a:r>
              <a:rPr lang="en-GB" dirty="0"/>
              <a:t>The Solihull Approach</a:t>
            </a:r>
          </a:p>
          <a:p>
            <a:pPr marL="742950" lvl="1" indent="-285750">
              <a:buFont typeface="Arial" panose="020B0604020202020204" pitchFamily="34" charset="0"/>
              <a:buChar char="•"/>
            </a:pPr>
            <a:r>
              <a:rPr lang="en-GB" dirty="0"/>
              <a:t>Triple P 0-12</a:t>
            </a:r>
          </a:p>
          <a:p>
            <a:pPr marL="742950" lvl="1" indent="-285750">
              <a:buFont typeface="Arial" panose="020B0604020202020204" pitchFamily="34" charset="0"/>
              <a:buChar char="•"/>
            </a:pPr>
            <a:r>
              <a:rPr lang="en-GB" dirty="0"/>
              <a:t>Teen Triple P</a:t>
            </a:r>
          </a:p>
          <a:p>
            <a:pPr marL="742950" lvl="1" indent="-285750">
              <a:buFont typeface="Arial" panose="020B0604020202020204" pitchFamily="34" charset="0"/>
              <a:buChar char="•"/>
            </a:pPr>
            <a:r>
              <a:rPr lang="en-GB" dirty="0"/>
              <a:t>Triple P Transitions</a:t>
            </a:r>
          </a:p>
          <a:p>
            <a:pPr marL="742950" lvl="1" indent="-285750">
              <a:buFont typeface="Arial" panose="020B0604020202020204" pitchFamily="34" charset="0"/>
              <a:buChar char="•"/>
            </a:pPr>
            <a:r>
              <a:rPr lang="en-GB" dirty="0"/>
              <a:t>Triple P Stepping Stones</a:t>
            </a:r>
          </a:p>
          <a:p>
            <a:endParaRPr lang="en-GB" dirty="0"/>
          </a:p>
          <a:p>
            <a:r>
              <a:rPr lang="en-GB" b="1" dirty="0"/>
              <a:t>Domestic Abuse</a:t>
            </a:r>
          </a:p>
          <a:p>
            <a:endParaRPr lang="en-GB" dirty="0"/>
          </a:p>
          <a:p>
            <a:pPr marL="742950" lvl="1" indent="-285750">
              <a:buFont typeface="Arial" panose="020B0604020202020204" pitchFamily="34" charset="0"/>
              <a:buChar char="•"/>
            </a:pPr>
            <a:r>
              <a:rPr lang="en-GB" dirty="0"/>
              <a:t>Freedom</a:t>
            </a:r>
          </a:p>
          <a:p>
            <a:endParaRPr lang="en-GB" dirty="0"/>
          </a:p>
          <a:p>
            <a:endParaRPr lang="en-GB" dirty="0"/>
          </a:p>
        </p:txBody>
      </p:sp>
      <p:pic>
        <p:nvPicPr>
          <p:cNvPr id="14" name="Picture 13" descr="C:\Users\DMirkovic\AppData\Local\Microsoft\Windows\INetCache\Content.MSO\E1119FF.tmp">
            <a:hlinkClick r:id="rId2" tgtFrame="_blank"/>
            <a:extLst>
              <a:ext uri="{FF2B5EF4-FFF2-40B4-BE49-F238E27FC236}">
                <a16:creationId xmlns:a16="http://schemas.microsoft.com/office/drawing/2014/main" id="{56A1C7C6-6BAE-D54F-87B0-21953119111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0539" y="308737"/>
            <a:ext cx="3192461" cy="1064154"/>
          </a:xfrm>
          <a:prstGeom prst="rect">
            <a:avLst/>
          </a:prstGeom>
          <a:noFill/>
          <a:ln>
            <a:noFill/>
          </a:ln>
        </p:spPr>
      </p:pic>
      <p:pic>
        <p:nvPicPr>
          <p:cNvPr id="2" name="Picture 1" descr="This is the logo of the new North Northamptonshire Council." title="North Northamptonshire Council Logo">
            <a:extLst>
              <a:ext uri="{FF2B5EF4-FFF2-40B4-BE49-F238E27FC236}">
                <a16:creationId xmlns:a16="http://schemas.microsoft.com/office/drawing/2014/main" id="{DBF7CBF9-FD3F-5F19-8C2D-FC1408BBBD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9515" y="303179"/>
            <a:ext cx="1456814" cy="377363"/>
          </a:xfrm>
          <a:prstGeom prst="rect">
            <a:avLst/>
          </a:prstGeom>
        </p:spPr>
      </p:pic>
      <p:pic>
        <p:nvPicPr>
          <p:cNvPr id="3" name="Picture 2">
            <a:extLst>
              <a:ext uri="{FF2B5EF4-FFF2-40B4-BE49-F238E27FC236}">
                <a16:creationId xmlns:a16="http://schemas.microsoft.com/office/drawing/2014/main" id="{FE5E0B2D-6012-C846-853D-55FB61E26BA9}"/>
              </a:ext>
            </a:extLst>
          </p:cNvPr>
          <p:cNvPicPr>
            <a:picLocks noChangeAspect="1"/>
          </p:cNvPicPr>
          <p:nvPr/>
        </p:nvPicPr>
        <p:blipFill>
          <a:blip r:embed="rId5"/>
          <a:stretch>
            <a:fillRect/>
          </a:stretch>
        </p:blipFill>
        <p:spPr>
          <a:xfrm>
            <a:off x="5920982" y="491861"/>
            <a:ext cx="3102258" cy="930676"/>
          </a:xfrm>
          <a:prstGeom prst="rect">
            <a:avLst/>
          </a:prstGeom>
        </p:spPr>
      </p:pic>
      <p:sp>
        <p:nvSpPr>
          <p:cNvPr id="4" name="TextBox 3">
            <a:extLst>
              <a:ext uri="{FF2B5EF4-FFF2-40B4-BE49-F238E27FC236}">
                <a16:creationId xmlns:a16="http://schemas.microsoft.com/office/drawing/2014/main" id="{585D3D47-1E24-E322-CD0B-D5620827ACFA}"/>
              </a:ext>
            </a:extLst>
          </p:cNvPr>
          <p:cNvSpPr txBox="1"/>
          <p:nvPr/>
        </p:nvSpPr>
        <p:spPr>
          <a:xfrm>
            <a:off x="5374835" y="1918854"/>
            <a:ext cx="4194552" cy="1046440"/>
          </a:xfrm>
          <a:prstGeom prst="rect">
            <a:avLst/>
          </a:prstGeom>
          <a:noFill/>
          <a:ln>
            <a:solidFill>
              <a:schemeClr val="tx1"/>
            </a:solidFill>
          </a:ln>
        </p:spPr>
        <p:txBody>
          <a:bodyPr wrap="square" rtlCol="0">
            <a:spAutoFit/>
          </a:bodyPr>
          <a:lstStyle/>
          <a:p>
            <a:r>
              <a:rPr lang="en-GB" sz="1400" b="1" dirty="0"/>
              <a:t>Ask yourself:</a:t>
            </a:r>
          </a:p>
          <a:p>
            <a:r>
              <a:rPr lang="en-GB" sz="1200" dirty="0"/>
              <a:t>Are you struggling to understand your child’s behaviour?</a:t>
            </a:r>
          </a:p>
          <a:p>
            <a:r>
              <a:rPr lang="en-GB" sz="1200" dirty="0"/>
              <a:t>Do you need support in how to manage your children's emotions?</a:t>
            </a:r>
          </a:p>
          <a:p>
            <a:r>
              <a:rPr lang="en-GB" sz="1200" dirty="0"/>
              <a:t>Is your relationship with your child becoming a battle?</a:t>
            </a:r>
          </a:p>
        </p:txBody>
      </p:sp>
      <p:sp>
        <p:nvSpPr>
          <p:cNvPr id="7" name="TextBox 6">
            <a:extLst>
              <a:ext uri="{FF2B5EF4-FFF2-40B4-BE49-F238E27FC236}">
                <a16:creationId xmlns:a16="http://schemas.microsoft.com/office/drawing/2014/main" id="{0AE8D2F5-405A-9F6A-BD1B-254862298BAD}"/>
              </a:ext>
            </a:extLst>
          </p:cNvPr>
          <p:cNvSpPr txBox="1"/>
          <p:nvPr/>
        </p:nvSpPr>
        <p:spPr>
          <a:xfrm>
            <a:off x="5374835" y="3226818"/>
            <a:ext cx="4194552" cy="3139321"/>
          </a:xfrm>
          <a:prstGeom prst="rect">
            <a:avLst/>
          </a:prstGeom>
          <a:noFill/>
          <a:ln>
            <a:solidFill>
              <a:schemeClr val="tx1"/>
            </a:solidFill>
          </a:ln>
        </p:spPr>
        <p:txBody>
          <a:bodyPr wrap="square" rtlCol="0">
            <a:spAutoFit/>
          </a:bodyPr>
          <a:lstStyle/>
          <a:p>
            <a:r>
              <a:rPr lang="en-GB" sz="1400" b="1" dirty="0"/>
              <a:t>THE SOLIHULL PROGRAMME COULD BE FOR YOU, IT IS FOR PARENTS &amp; CARERS WITH CHILDREN 0-11 YEARS WHO WANT TO KNOW MORE ABOUT SENSITIVE AND EFFECTIVE PARENTING</a:t>
            </a:r>
          </a:p>
          <a:p>
            <a:endParaRPr lang="en-GB" sz="1100" dirty="0"/>
          </a:p>
          <a:p>
            <a:r>
              <a:rPr lang="en-GB" sz="1200" dirty="0"/>
              <a:t>The Solihull Approach 10 week course aims to:-</a:t>
            </a:r>
          </a:p>
          <a:p>
            <a:endParaRPr lang="en-GB" sz="1200" dirty="0"/>
          </a:p>
          <a:p>
            <a:pPr marL="171450" indent="-171450">
              <a:buFont typeface="Arial" panose="020B0604020202020204" pitchFamily="34" charset="0"/>
              <a:buChar char="•"/>
            </a:pPr>
            <a:r>
              <a:rPr lang="en-GB" sz="1200" dirty="0"/>
              <a:t>Promote understanding of children’s behaviour</a:t>
            </a:r>
          </a:p>
          <a:p>
            <a:pPr marL="171450" indent="-171450">
              <a:buFont typeface="Arial" panose="020B0604020202020204" pitchFamily="34" charset="0"/>
              <a:buChar char="•"/>
            </a:pPr>
            <a:r>
              <a:rPr lang="en-GB" sz="1200" dirty="0"/>
              <a:t>Tune into children</a:t>
            </a:r>
          </a:p>
          <a:p>
            <a:pPr marL="171450" indent="-171450">
              <a:buFont typeface="Arial" panose="020B0604020202020204" pitchFamily="34" charset="0"/>
              <a:buChar char="•"/>
            </a:pPr>
            <a:r>
              <a:rPr lang="en-GB" sz="1200" dirty="0"/>
              <a:t>Explore feelings &amp; emotions</a:t>
            </a:r>
          </a:p>
          <a:p>
            <a:pPr marL="171450" indent="-171450">
              <a:buFont typeface="Arial" panose="020B0604020202020204" pitchFamily="34" charset="0"/>
              <a:buChar char="•"/>
            </a:pPr>
            <a:r>
              <a:rPr lang="en-GB" sz="1200" dirty="0"/>
              <a:t>Give you as parents/carers a strategy for repair when things go wrong</a:t>
            </a:r>
          </a:p>
          <a:p>
            <a:pPr marL="171450" indent="-171450">
              <a:buFont typeface="Arial" panose="020B0604020202020204" pitchFamily="34" charset="0"/>
              <a:buChar char="•"/>
            </a:pPr>
            <a:r>
              <a:rPr lang="en-GB" sz="1200" dirty="0"/>
              <a:t>Develop a framework for thinking about parent/child relationships, which can be developed into a lifelong skill</a:t>
            </a:r>
          </a:p>
          <a:p>
            <a:pPr marL="171450" indent="-171450">
              <a:buFont typeface="Arial" panose="020B0604020202020204" pitchFamily="34" charset="0"/>
              <a:buChar char="•"/>
            </a:pPr>
            <a:r>
              <a:rPr lang="en-GB" sz="1200" dirty="0"/>
              <a:t>Promote reflective, sensitive and effective parenting</a:t>
            </a:r>
          </a:p>
          <a:p>
            <a:endParaRPr lang="en-GB" sz="1100" dirty="0"/>
          </a:p>
        </p:txBody>
      </p:sp>
    </p:spTree>
    <p:extLst>
      <p:ext uri="{BB962C8B-B14F-4D97-AF65-F5344CB8AC3E}">
        <p14:creationId xmlns:p14="http://schemas.microsoft.com/office/powerpoint/2010/main" val="21295688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6">
            <a:extLst>
              <a:ext uri="{FF2B5EF4-FFF2-40B4-BE49-F238E27FC236}">
                <a16:creationId xmlns:a16="http://schemas.microsoft.com/office/drawing/2014/main" id="{B69879B4-6BC5-3430-7F9B-E8AF770ABE5D}"/>
              </a:ext>
            </a:extLst>
          </p:cNvPr>
          <p:cNvPicPr>
            <a:picLocks/>
          </p:cNvPicPr>
          <p:nvPr/>
        </p:nvPicPr>
        <p:blipFill rotWithShape="1">
          <a:blip r:embed="rId2">
            <a:extLst>
              <a:ext uri="{28A0092B-C50C-407E-A947-70E740481C1C}">
                <a14:useLocalDpi xmlns:a14="http://schemas.microsoft.com/office/drawing/2010/main" val="0"/>
              </a:ext>
            </a:extLst>
          </a:blip>
          <a:srcRect b="31481"/>
          <a:stretch/>
        </p:blipFill>
        <p:spPr>
          <a:xfrm>
            <a:off x="207597" y="195309"/>
            <a:ext cx="4443564" cy="1624298"/>
          </a:xfrm>
          <a:prstGeom prst="rect">
            <a:avLst/>
          </a:prstGeom>
          <a:noFill/>
          <a:ln w="25400">
            <a:solidFill>
              <a:prstClr val="black"/>
            </a:solidFill>
          </a:ln>
        </p:spPr>
      </p:pic>
      <p:sp>
        <p:nvSpPr>
          <p:cNvPr id="6" name="TextBox 5">
            <a:extLst>
              <a:ext uri="{FF2B5EF4-FFF2-40B4-BE49-F238E27FC236}">
                <a16:creationId xmlns:a16="http://schemas.microsoft.com/office/drawing/2014/main" id="{3E825D1F-7F3B-8793-CEF9-68F974FE546A}"/>
              </a:ext>
            </a:extLst>
          </p:cNvPr>
          <p:cNvSpPr txBox="1"/>
          <p:nvPr/>
        </p:nvSpPr>
        <p:spPr>
          <a:xfrm>
            <a:off x="207598" y="1952338"/>
            <a:ext cx="4443563" cy="1674176"/>
          </a:xfrm>
          <a:prstGeom prst="rect">
            <a:avLst/>
          </a:prstGeom>
          <a:noFill/>
          <a:ln w="3175">
            <a:solidFill>
              <a:schemeClr val="tx1"/>
            </a:solidFill>
          </a:ln>
        </p:spPr>
        <p:txBody>
          <a:bodyPr wrap="square" rtlCol="0">
            <a:spAutoFit/>
          </a:bodyPr>
          <a:lstStyle/>
          <a:p>
            <a:pPr>
              <a:lnSpc>
                <a:spcPct val="107000"/>
              </a:lnSpc>
              <a:spcAft>
                <a:spcPts val="800"/>
              </a:spcAft>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IS THIS YOUR FAMILY?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Your child constantly misbehaves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Other families don’t seem to have it as tough as you</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Your family life is full of anger and tears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There’s probably a lot of shouting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From breakfast to bedtime, it’s a battle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b="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IF THIS SOUNDS LIKE YOUR FAMILY, TRIPLE P IS A POSITIVE PARENTING PROGRAMME OVER A PERIOD OF 8 WEEKS FOR PARENTS &amp; CARERS OF CHILDREN FOR ALL AGE GROUPS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 Box 12">
            <a:extLst>
              <a:ext uri="{FF2B5EF4-FFF2-40B4-BE49-F238E27FC236}">
                <a16:creationId xmlns:a16="http://schemas.microsoft.com/office/drawing/2014/main" id="{5D170F4E-345C-451D-25D1-B2C882B83862}"/>
              </a:ext>
            </a:extLst>
          </p:cNvPr>
          <p:cNvSpPr txBox="1"/>
          <p:nvPr/>
        </p:nvSpPr>
        <p:spPr>
          <a:xfrm>
            <a:off x="207597" y="3907427"/>
            <a:ext cx="4437541" cy="1025831"/>
          </a:xfrm>
          <a:prstGeom prst="rect">
            <a:avLst/>
          </a:prstGeom>
          <a:no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6000"/>
              </a:lnSpc>
              <a:spcAft>
                <a:spcPts val="800"/>
              </a:spcAft>
            </a:pPr>
            <a:r>
              <a:rPr lang="en-GB" sz="105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TRIPLE P STEPPING STONES GROUP FOR PARENTS/CARERS WHOSE CHILDREN HAVE ADDITIONAL NEEDS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6000"/>
              </a:lnSpc>
              <a:spcAft>
                <a:spcPts val="800"/>
              </a:spcAft>
            </a:pPr>
            <a:r>
              <a:rPr lang="en-GB" sz="11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This group is for six weeks, learning new skills, followed by three individual telephone consultations to help parents refine  problem solving skills, helping prevent the development of problem behaviour.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BE7412CD-D6DF-2E74-7238-9AA9FB1E2A01}"/>
              </a:ext>
            </a:extLst>
          </p:cNvPr>
          <p:cNvPicPr>
            <a:picLocks noChangeAspect="1"/>
          </p:cNvPicPr>
          <p:nvPr/>
        </p:nvPicPr>
        <p:blipFill>
          <a:blip r:embed="rId3"/>
          <a:stretch>
            <a:fillRect/>
          </a:stretch>
        </p:blipFill>
        <p:spPr>
          <a:xfrm>
            <a:off x="204585" y="5025428"/>
            <a:ext cx="4440553" cy="1674176"/>
          </a:xfrm>
          <a:prstGeom prst="rect">
            <a:avLst/>
          </a:prstGeom>
        </p:spPr>
      </p:pic>
      <p:pic>
        <p:nvPicPr>
          <p:cNvPr id="2" name="Picture 1">
            <a:extLst>
              <a:ext uri="{FF2B5EF4-FFF2-40B4-BE49-F238E27FC236}">
                <a16:creationId xmlns:a16="http://schemas.microsoft.com/office/drawing/2014/main" id="{A8C3A374-3539-C525-5342-88710BECB29E}"/>
              </a:ext>
            </a:extLst>
          </p:cNvPr>
          <p:cNvPicPr>
            <a:picLocks noChangeAspect="1"/>
          </p:cNvPicPr>
          <p:nvPr/>
        </p:nvPicPr>
        <p:blipFill>
          <a:blip r:embed="rId4"/>
          <a:stretch>
            <a:fillRect/>
          </a:stretch>
        </p:blipFill>
        <p:spPr>
          <a:xfrm>
            <a:off x="5050653" y="254093"/>
            <a:ext cx="4552952" cy="1052513"/>
          </a:xfrm>
          <a:prstGeom prst="rect">
            <a:avLst/>
          </a:prstGeom>
        </p:spPr>
      </p:pic>
      <p:sp>
        <p:nvSpPr>
          <p:cNvPr id="4" name="Rectangle 3">
            <a:extLst>
              <a:ext uri="{FF2B5EF4-FFF2-40B4-BE49-F238E27FC236}">
                <a16:creationId xmlns:a16="http://schemas.microsoft.com/office/drawing/2014/main" id="{46728B4A-DD23-080A-30B5-B58BE7489C66}"/>
              </a:ext>
            </a:extLst>
          </p:cNvPr>
          <p:cNvSpPr/>
          <p:nvPr/>
        </p:nvSpPr>
        <p:spPr>
          <a:xfrm>
            <a:off x="5050653" y="1491449"/>
            <a:ext cx="4552952" cy="51078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rPr>
              <a:t>Is this you?</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GB" sz="13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R="0" lvl="0" algn="just" defTabSz="457200" rtl="0" eaLnBrk="1" fontAlgn="auto" latinLnBrk="0" hangingPunct="1">
              <a:lnSpc>
                <a:spcPct val="100000"/>
              </a:lnSpc>
              <a:spcBef>
                <a:spcPts val="0"/>
              </a:spcBef>
              <a:spcAft>
                <a:spcPts val="0"/>
              </a:spcAft>
              <a:buClrTx/>
              <a:buSzTx/>
              <a:tabLst/>
              <a:defRPr/>
            </a:pPr>
            <a:r>
              <a:rPr lang="en-GB" sz="1100" dirty="0">
                <a:solidFill>
                  <a:prstClr val="black"/>
                </a:solidFill>
                <a:latin typeface="Calibri" panose="020F0502020204030204"/>
              </a:rPr>
              <a:t>You’re divorced or separated.  Your child is caught in the middle.  You may have problems with your extended family, your new partner or your ex.</a:t>
            </a:r>
          </a:p>
          <a:p>
            <a:pPr marR="0" lvl="0" algn="just" defTabSz="457200" rtl="0" eaLnBrk="1" fontAlgn="auto" latinLnBrk="0" hangingPunct="1">
              <a:lnSpc>
                <a:spcPct val="100000"/>
              </a:lnSpc>
              <a:spcBef>
                <a:spcPts val="0"/>
              </a:spcBef>
              <a:spcAft>
                <a:spcPts val="0"/>
              </a:spcAft>
              <a:buClrTx/>
              <a:buSzTx/>
              <a:tabLst/>
              <a:defRPr/>
            </a:pPr>
            <a:r>
              <a:rPr lang="en-GB" sz="1100" dirty="0">
                <a:solidFill>
                  <a:prstClr val="black"/>
                </a:solidFill>
                <a:latin typeface="Calibri" panose="020F0502020204030204"/>
              </a:rPr>
              <a:t>Holidays and birthdays cause arguments.  You may be concerned about your finances, and you’re worried about the impact this is all having on your child’s behaviour and emotions.  If this sounds familiar, Family Transitions Triple P can help.</a:t>
            </a:r>
          </a:p>
          <a:p>
            <a:pPr marR="0" lvl="0" algn="just" defTabSz="457200" rtl="0" eaLnBrk="1" fontAlgn="auto" latinLnBrk="0" hangingPunct="1">
              <a:lnSpc>
                <a:spcPct val="100000"/>
              </a:lnSpc>
              <a:spcBef>
                <a:spcPts val="0"/>
              </a:spcBef>
              <a:spcAft>
                <a:spcPts val="0"/>
              </a:spcAft>
              <a:buClrTx/>
              <a:buSzTx/>
              <a:tabLst/>
              <a:defRPr/>
            </a:pPr>
            <a:endParaRPr lang="en-GB" sz="1200" b="1" dirty="0">
              <a:solidFill>
                <a:prstClr val="black"/>
              </a:solidFill>
              <a:latin typeface="Calibri" panose="020F0502020204030204"/>
            </a:endParaRPr>
          </a:p>
          <a:p>
            <a:pPr marR="0" lvl="0" algn="just" defTabSz="457200" rtl="0" eaLnBrk="1" fontAlgn="auto" latinLnBrk="0" hangingPunct="1">
              <a:lnSpc>
                <a:spcPct val="100000"/>
              </a:lnSpc>
              <a:spcBef>
                <a:spcPts val="0"/>
              </a:spcBef>
              <a:spcAft>
                <a:spcPts val="0"/>
              </a:spcAft>
              <a:buClrTx/>
              <a:buSzTx/>
              <a:tabLst/>
              <a:defRPr/>
            </a:pPr>
            <a:r>
              <a:rPr lang="en-GB" sz="1400" b="1" dirty="0">
                <a:solidFill>
                  <a:prstClr val="black"/>
                </a:solidFill>
                <a:latin typeface="Calibri" panose="020F0502020204030204"/>
              </a:rPr>
              <a:t>What Is Family Transitions Triple P?</a:t>
            </a:r>
          </a:p>
          <a:p>
            <a:pPr marR="0" lvl="0" algn="just" defTabSz="457200" rtl="0" eaLnBrk="1" fontAlgn="auto" latinLnBrk="0" hangingPunct="1">
              <a:lnSpc>
                <a:spcPct val="100000"/>
              </a:lnSpc>
              <a:spcBef>
                <a:spcPts val="0"/>
              </a:spcBef>
              <a:spcAft>
                <a:spcPts val="0"/>
              </a:spcAft>
              <a:buClrTx/>
              <a:buSzTx/>
              <a:tabLst/>
              <a:defRPr/>
            </a:pPr>
            <a:endParaRPr lang="en-GB" sz="1100" dirty="0">
              <a:solidFill>
                <a:prstClr val="black"/>
              </a:solidFill>
              <a:latin typeface="Calibri" panose="020F0502020204030204"/>
            </a:endParaRPr>
          </a:p>
          <a:p>
            <a:pPr marR="0" lvl="0" algn="just" defTabSz="457200" rtl="0" eaLnBrk="1" fontAlgn="auto" latinLnBrk="0" hangingPunct="1">
              <a:lnSpc>
                <a:spcPct val="100000"/>
              </a:lnSpc>
              <a:spcBef>
                <a:spcPts val="0"/>
              </a:spcBef>
              <a:spcAft>
                <a:spcPts val="0"/>
              </a:spcAft>
              <a:buClrTx/>
              <a:buSzTx/>
              <a:tabLst/>
              <a:defRPr/>
            </a:pPr>
            <a:r>
              <a:rPr lang="en-GB" sz="1100" dirty="0">
                <a:solidFill>
                  <a:prstClr val="black"/>
                </a:solidFill>
                <a:latin typeface="Calibri" panose="020F0502020204030204"/>
              </a:rPr>
              <a:t>Family Transitions is a group parenting programme for divorced or separated parents.  It gives you new ways to help protect your child – and yourself – from the fallout from a family split.  </a:t>
            </a:r>
          </a:p>
          <a:p>
            <a:pPr marR="0" lvl="0" algn="just" defTabSz="457200" rtl="0" eaLnBrk="1" fontAlgn="auto" latinLnBrk="0" hangingPunct="1">
              <a:lnSpc>
                <a:spcPct val="100000"/>
              </a:lnSpc>
              <a:spcBef>
                <a:spcPts val="0"/>
              </a:spcBef>
              <a:spcAft>
                <a:spcPts val="0"/>
              </a:spcAft>
              <a:buClrTx/>
              <a:buSzTx/>
              <a:tabLst/>
              <a:defRPr/>
            </a:pPr>
            <a:endParaRPr lang="en-GB" sz="1100" dirty="0">
              <a:solidFill>
                <a:prstClr val="black"/>
              </a:solidFill>
              <a:latin typeface="Calibri" panose="020F0502020204030204"/>
            </a:endParaRPr>
          </a:p>
          <a:p>
            <a:pPr marR="0" lvl="0" algn="just" defTabSz="457200" rtl="0" eaLnBrk="1" fontAlgn="auto" latinLnBrk="0" hangingPunct="1">
              <a:lnSpc>
                <a:spcPct val="100000"/>
              </a:lnSpc>
              <a:spcBef>
                <a:spcPts val="0"/>
              </a:spcBef>
              <a:spcAft>
                <a:spcPts val="0"/>
              </a:spcAft>
              <a:buClrTx/>
              <a:buSzTx/>
              <a:tabLst/>
              <a:defRPr/>
            </a:pPr>
            <a:r>
              <a:rPr lang="en-GB" sz="1400" b="1" dirty="0">
                <a:solidFill>
                  <a:prstClr val="black"/>
                </a:solidFill>
                <a:latin typeface="Calibri" panose="020F0502020204030204"/>
              </a:rPr>
              <a:t>What happens at Family Transitions?</a:t>
            </a:r>
          </a:p>
          <a:p>
            <a:pPr marR="0" lvl="0" algn="just" defTabSz="457200" rtl="0" eaLnBrk="1" fontAlgn="auto" latinLnBrk="0" hangingPunct="1">
              <a:lnSpc>
                <a:spcPct val="100000"/>
              </a:lnSpc>
              <a:spcBef>
                <a:spcPts val="0"/>
              </a:spcBef>
              <a:spcAft>
                <a:spcPts val="0"/>
              </a:spcAft>
              <a:buClrTx/>
              <a:buSzTx/>
              <a:tabLst/>
              <a:defRPr/>
            </a:pPr>
            <a:endParaRPr lang="en-GB" sz="1100" dirty="0">
              <a:solidFill>
                <a:prstClr val="black"/>
              </a:solidFill>
              <a:latin typeface="Calibri" panose="020F0502020204030204"/>
            </a:endParaRPr>
          </a:p>
          <a:p>
            <a:pPr marR="0" lvl="0" algn="just" defTabSz="457200" rtl="0" eaLnBrk="1" fontAlgn="auto" latinLnBrk="0" hangingPunct="1">
              <a:lnSpc>
                <a:spcPct val="100000"/>
              </a:lnSpc>
              <a:spcBef>
                <a:spcPts val="0"/>
              </a:spcBef>
              <a:spcAft>
                <a:spcPts val="0"/>
              </a:spcAft>
              <a:buClrTx/>
              <a:buSzTx/>
              <a:tabLst/>
              <a:defRPr/>
            </a:pPr>
            <a:r>
              <a:rPr lang="en-GB" sz="1100" dirty="0">
                <a:solidFill>
                  <a:prstClr val="black"/>
                </a:solidFill>
                <a:latin typeface="Calibri" panose="020F0502020204030204"/>
              </a:rPr>
              <a:t>At Family Transitions sessions, you meet other parents going through many of the problems that come with divorce or separation.  You will get new ideas, techniques and strategies to help you through the day-to-day dramas and ongoing trauma of your situation.  These ideas can help you cope with stress, anger and change, resolve conflict, and communicate better with your ex.</a:t>
            </a:r>
          </a:p>
          <a:p>
            <a:endParaRPr lang="en-GB" sz="1100" dirty="0">
              <a:effectLst/>
              <a:latin typeface="Calibri" panose="020F0502020204030204" pitchFamily="34" charset="0"/>
              <a:ea typeface="Calibri" panose="020F0502020204030204" pitchFamily="34" charset="0"/>
            </a:endParaRPr>
          </a:p>
          <a:p>
            <a:r>
              <a:rPr lang="en-GB" sz="1100" dirty="0">
                <a:effectLst/>
                <a:latin typeface="Calibri" panose="020F0502020204030204" pitchFamily="34" charset="0"/>
                <a:ea typeface="Calibri" panose="020F0502020204030204" pitchFamily="34" charset="0"/>
              </a:rPr>
              <a:t>Throughout the sessions, you’ll also watch the Family Transitions DVD, which shows how other parents have used the ideas to help their families. And you’ll also receive the Family Transitions Workbook to support you as you put your new ideas into practice.</a:t>
            </a:r>
          </a:p>
          <a:p>
            <a:pPr marR="0" lvl="0" algn="just" defTabSz="457200" rtl="0" eaLnBrk="1" fontAlgn="auto" latinLnBrk="0" hangingPunct="1">
              <a:lnSpc>
                <a:spcPct val="100000"/>
              </a:lnSpc>
              <a:spcBef>
                <a:spcPts val="0"/>
              </a:spcBef>
              <a:spcAft>
                <a:spcPts val="0"/>
              </a:spcAft>
              <a:buClrTx/>
              <a:buSzTx/>
              <a:tabLst/>
              <a:defRPr/>
            </a:pPr>
            <a:endParaRPr lang="en-GB" sz="1100" dirty="0">
              <a:solidFill>
                <a:prstClr val="black"/>
              </a:solidFill>
              <a:latin typeface="Calibri" panose="020F0502020204030204"/>
            </a:endParaRPr>
          </a:p>
        </p:txBody>
      </p:sp>
    </p:spTree>
    <p:extLst>
      <p:ext uri="{BB962C8B-B14F-4D97-AF65-F5344CB8AC3E}">
        <p14:creationId xmlns:p14="http://schemas.microsoft.com/office/powerpoint/2010/main" val="2367640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0364BF9-0A37-E059-8705-6EC6AECB27F0}"/>
              </a:ext>
            </a:extLst>
          </p:cNvPr>
          <p:cNvPicPr>
            <a:picLocks noChangeAspect="1"/>
          </p:cNvPicPr>
          <p:nvPr/>
        </p:nvPicPr>
        <p:blipFill>
          <a:blip r:embed="rId2"/>
          <a:stretch>
            <a:fillRect/>
          </a:stretch>
        </p:blipFill>
        <p:spPr>
          <a:xfrm>
            <a:off x="289526" y="550996"/>
            <a:ext cx="4552952" cy="1052513"/>
          </a:xfrm>
          <a:prstGeom prst="rect">
            <a:avLst/>
          </a:prstGeom>
        </p:spPr>
      </p:pic>
      <p:sp>
        <p:nvSpPr>
          <p:cNvPr id="2" name="TextBox 1">
            <a:extLst>
              <a:ext uri="{FF2B5EF4-FFF2-40B4-BE49-F238E27FC236}">
                <a16:creationId xmlns:a16="http://schemas.microsoft.com/office/drawing/2014/main" id="{8C7DF1AE-132B-F7A9-3FDE-0165D7150B75}"/>
              </a:ext>
            </a:extLst>
          </p:cNvPr>
          <p:cNvSpPr txBox="1"/>
          <p:nvPr/>
        </p:nvSpPr>
        <p:spPr>
          <a:xfrm>
            <a:off x="289526" y="2402786"/>
            <a:ext cx="4552953" cy="2908489"/>
          </a:xfrm>
          <a:prstGeom prst="rect">
            <a:avLst/>
          </a:prstGeom>
          <a:noFill/>
          <a:ln>
            <a:solidFill>
              <a:schemeClr val="tx1"/>
            </a:solidFill>
          </a:ln>
        </p:spPr>
        <p:txBody>
          <a:bodyPr wrap="square">
            <a:spAutoFit/>
          </a:bodyPr>
          <a:lstStyle/>
          <a:p>
            <a:endParaRPr lang="en-GB" sz="1100" dirty="0">
              <a:effectLst/>
              <a:latin typeface="Calibri" panose="020F0502020204030204" pitchFamily="34" charset="0"/>
              <a:ea typeface="Calibri" panose="020F0502020204030204" pitchFamily="34" charset="0"/>
            </a:endParaRPr>
          </a:p>
          <a:p>
            <a:r>
              <a:rPr lang="en-GB" sz="1400" b="1" dirty="0">
                <a:effectLst/>
                <a:latin typeface="Calibri" panose="020F0502020204030204" pitchFamily="34" charset="0"/>
                <a:ea typeface="Calibri" panose="020F0502020204030204" pitchFamily="34" charset="0"/>
              </a:rPr>
              <a:t>How long does it take?</a:t>
            </a:r>
          </a:p>
          <a:p>
            <a:r>
              <a:rPr lang="en-GB" sz="1100" dirty="0">
                <a:effectLst/>
                <a:latin typeface="Calibri" panose="020F0502020204030204" pitchFamily="34" charset="0"/>
                <a:ea typeface="Calibri" panose="020F0502020204030204" pitchFamily="34" charset="0"/>
              </a:rPr>
              <a:t> </a:t>
            </a:r>
          </a:p>
          <a:p>
            <a:r>
              <a:rPr lang="en-GB" sz="1100" dirty="0">
                <a:effectLst/>
                <a:latin typeface="Calibri" panose="020F0502020204030204" pitchFamily="34" charset="0"/>
                <a:ea typeface="Calibri" panose="020F0502020204030204" pitchFamily="34" charset="0"/>
              </a:rPr>
              <a:t>There are five weekly sessions of two hours each. After the five sessions, </a:t>
            </a:r>
          </a:p>
          <a:p>
            <a:r>
              <a:rPr lang="en-GB" sz="1100" dirty="0">
                <a:effectLst/>
                <a:latin typeface="Calibri" panose="020F0502020204030204" pitchFamily="34" charset="0"/>
                <a:ea typeface="Calibri" panose="020F0502020204030204" pitchFamily="34" charset="0"/>
              </a:rPr>
              <a:t>you are welcome to join other parenting groups offered by Children and Family Support Services.  </a:t>
            </a:r>
          </a:p>
          <a:p>
            <a:r>
              <a:rPr lang="en-GB" sz="1100" dirty="0">
                <a:effectLst/>
                <a:latin typeface="Calibri" panose="020F0502020204030204" pitchFamily="34" charset="0"/>
                <a:ea typeface="Calibri" panose="020F0502020204030204" pitchFamily="34" charset="0"/>
              </a:rPr>
              <a:t> </a:t>
            </a:r>
          </a:p>
          <a:p>
            <a:r>
              <a:rPr lang="en-GB" sz="1200" b="1" dirty="0">
                <a:effectLst/>
                <a:latin typeface="Calibri" panose="020F0502020204030204" pitchFamily="34" charset="0"/>
                <a:ea typeface="Calibri" panose="020F0502020204030204" pitchFamily="34" charset="0"/>
              </a:rPr>
              <a:t>Does my ex-partner need to attend with me?</a:t>
            </a:r>
          </a:p>
          <a:p>
            <a:endParaRPr lang="en-GB" sz="1100" dirty="0">
              <a:effectLst/>
              <a:latin typeface="Calibri" panose="020F0502020204030204" pitchFamily="34" charset="0"/>
              <a:ea typeface="Calibri" panose="020F0502020204030204" pitchFamily="34" charset="0"/>
            </a:endParaRPr>
          </a:p>
          <a:p>
            <a:r>
              <a:rPr lang="en-GB" sz="1100" dirty="0">
                <a:effectLst/>
                <a:latin typeface="Calibri" panose="020F0502020204030204" pitchFamily="34" charset="0"/>
                <a:ea typeface="Calibri" panose="020F0502020204030204" pitchFamily="34" charset="0"/>
              </a:rPr>
              <a:t>No. Family Transitions is not a mediation programme so you should attend</a:t>
            </a:r>
          </a:p>
          <a:p>
            <a:r>
              <a:rPr lang="en-GB" sz="1100" dirty="0">
                <a:effectLst/>
                <a:latin typeface="Calibri" panose="020F0502020204030204" pitchFamily="34" charset="0"/>
                <a:ea typeface="Calibri" panose="020F0502020204030204" pitchFamily="34" charset="0"/>
              </a:rPr>
              <a:t>on your own or, if you want support, with your new partner. If your ex-partner wants to do Family Transitions, you should attend separate groups.</a:t>
            </a:r>
          </a:p>
          <a:p>
            <a:r>
              <a:rPr lang="en-GB" sz="1100" dirty="0">
                <a:effectLst/>
                <a:latin typeface="Calibri" panose="020F0502020204030204" pitchFamily="34" charset="0"/>
                <a:ea typeface="Calibri" panose="020F0502020204030204" pitchFamily="34" charset="0"/>
              </a:rPr>
              <a:t> </a:t>
            </a:r>
          </a:p>
          <a:p>
            <a:r>
              <a:rPr lang="en-GB" sz="1200" dirty="0">
                <a:effectLst/>
                <a:latin typeface="Calibri" panose="020F0502020204030204" pitchFamily="34" charset="0"/>
                <a:ea typeface="Calibri" panose="020F0502020204030204" pitchFamily="34" charset="0"/>
              </a:rPr>
              <a:t> </a:t>
            </a:r>
          </a:p>
          <a:p>
            <a:r>
              <a:rPr lang="en-GB" sz="1200" dirty="0">
                <a:effectLst/>
                <a:latin typeface="Calibri" panose="020F0502020204030204" pitchFamily="34" charset="0"/>
                <a:ea typeface="Calibri" panose="020F0502020204030204" pitchFamily="34" charset="0"/>
              </a:rPr>
              <a:t> </a:t>
            </a:r>
          </a:p>
          <a:p>
            <a:r>
              <a:rPr lang="en-GB" sz="1200" dirty="0">
                <a:effectLst/>
                <a:latin typeface="Calibri" panose="020F0502020204030204" pitchFamily="34" charset="0"/>
                <a:ea typeface="Calibri" panose="020F0502020204030204" pitchFamily="34" charset="0"/>
              </a:rPr>
              <a:t> </a:t>
            </a:r>
          </a:p>
        </p:txBody>
      </p:sp>
      <p:sp>
        <p:nvSpPr>
          <p:cNvPr id="7" name="TextBox 6">
            <a:extLst>
              <a:ext uri="{FF2B5EF4-FFF2-40B4-BE49-F238E27FC236}">
                <a16:creationId xmlns:a16="http://schemas.microsoft.com/office/drawing/2014/main" id="{712AB3D0-C825-DB3F-BEB3-EE5EEE78ED51}"/>
              </a:ext>
            </a:extLst>
          </p:cNvPr>
          <p:cNvSpPr txBox="1"/>
          <p:nvPr/>
        </p:nvSpPr>
        <p:spPr>
          <a:xfrm>
            <a:off x="5569102" y="1859339"/>
            <a:ext cx="4254092" cy="3139321"/>
          </a:xfrm>
          <a:prstGeom prst="rect">
            <a:avLst/>
          </a:prstGeom>
          <a:noFill/>
        </p:spPr>
        <p:txBody>
          <a:bodyPr wrap="square" rtlCol="0">
            <a:spAutoFit/>
          </a:bodyPr>
          <a:lstStyle/>
          <a:p>
            <a:r>
              <a:rPr lang="en-GB" dirty="0"/>
              <a:t>How do I join a parenting group</a:t>
            </a:r>
          </a:p>
          <a:p>
            <a:endParaRPr lang="en-GB" dirty="0"/>
          </a:p>
          <a:p>
            <a:r>
              <a:rPr lang="en-GB" dirty="0"/>
              <a:t>Please email </a:t>
            </a:r>
            <a:r>
              <a:rPr lang="en-GB" dirty="0">
                <a:hlinkClick r:id="rId3"/>
              </a:rPr>
              <a:t>CFSS@nctrust.co.uk</a:t>
            </a:r>
            <a:endParaRPr lang="en-GB" dirty="0"/>
          </a:p>
          <a:p>
            <a:endParaRPr lang="en-GB" dirty="0"/>
          </a:p>
          <a:p>
            <a:r>
              <a:rPr lang="en-GB" dirty="0"/>
              <a:t>Let us know:-</a:t>
            </a:r>
          </a:p>
          <a:p>
            <a:endParaRPr lang="en-GB" dirty="0"/>
          </a:p>
          <a:p>
            <a:r>
              <a:rPr lang="en-GB" dirty="0"/>
              <a:t>What group you would like to join from the timetable below</a:t>
            </a:r>
          </a:p>
          <a:p>
            <a:endParaRPr lang="en-GB" dirty="0"/>
          </a:p>
          <a:p>
            <a:r>
              <a:rPr lang="en-GB" dirty="0"/>
              <a:t>Parent email address</a:t>
            </a:r>
          </a:p>
          <a:p>
            <a:r>
              <a:rPr lang="en-GB" dirty="0"/>
              <a:t>Your phone number</a:t>
            </a:r>
          </a:p>
        </p:txBody>
      </p:sp>
    </p:spTree>
    <p:extLst>
      <p:ext uri="{BB962C8B-B14F-4D97-AF65-F5344CB8AC3E}">
        <p14:creationId xmlns:p14="http://schemas.microsoft.com/office/powerpoint/2010/main" val="2270292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6581067-5DFE-35B9-54D7-30C36300A44A}"/>
              </a:ext>
            </a:extLst>
          </p:cNvPr>
          <p:cNvSpPr txBox="1"/>
          <p:nvPr/>
        </p:nvSpPr>
        <p:spPr>
          <a:xfrm>
            <a:off x="-2049490" y="4174587"/>
            <a:ext cx="3870664" cy="369332"/>
          </a:xfrm>
          <a:prstGeom prst="rect">
            <a:avLst/>
          </a:prstGeom>
          <a:noFill/>
        </p:spPr>
        <p:txBody>
          <a:bodyPr wrap="square" rtlCol="0">
            <a:spAutoFit/>
          </a:bodyPr>
          <a:lstStyle/>
          <a:p>
            <a:r>
              <a:rPr lang="en-GB" sz="1800" b="0" i="0" u="none" strike="noStrike" baseline="0" dirty="0">
                <a:solidFill>
                  <a:srgbClr val="000000"/>
                </a:solidFill>
                <a:latin typeface="Arial" panose="020B0604020202020204" pitchFamily="34" charset="0"/>
              </a:rPr>
              <a:t> </a:t>
            </a:r>
            <a:endParaRPr lang="en-GB" sz="1100" dirty="0">
              <a:latin typeface="Calibri" panose="020F0502020204030204" pitchFamily="34" charset="0"/>
              <a:cs typeface="Calibri" panose="020F0502020204030204" pitchFamily="34" charset="0"/>
            </a:endParaRPr>
          </a:p>
        </p:txBody>
      </p:sp>
      <p:pic>
        <p:nvPicPr>
          <p:cNvPr id="5" name="Picture 4" descr="Image result for Freedom programme logo">
            <a:hlinkClick r:id="rId2"/>
            <a:extLst>
              <a:ext uri="{FF2B5EF4-FFF2-40B4-BE49-F238E27FC236}">
                <a16:creationId xmlns:a16="http://schemas.microsoft.com/office/drawing/2014/main" id="{2DB77B48-0BBC-84CA-A908-E9BC1FD5CA15}"/>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4368" y="131924"/>
            <a:ext cx="3031668" cy="1498673"/>
          </a:xfrm>
          <a:prstGeom prst="rect">
            <a:avLst/>
          </a:prstGeom>
          <a:noFill/>
          <a:ln>
            <a:noFill/>
          </a:ln>
        </p:spPr>
      </p:pic>
      <p:sp>
        <p:nvSpPr>
          <p:cNvPr id="7" name="Rectangle 6">
            <a:extLst>
              <a:ext uri="{FF2B5EF4-FFF2-40B4-BE49-F238E27FC236}">
                <a16:creationId xmlns:a16="http://schemas.microsoft.com/office/drawing/2014/main" id="{9CAADCC7-C4C7-12A8-7109-60B40B3CF17D}"/>
              </a:ext>
            </a:extLst>
          </p:cNvPr>
          <p:cNvSpPr/>
          <p:nvPr/>
        </p:nvSpPr>
        <p:spPr>
          <a:xfrm>
            <a:off x="303531" y="1722930"/>
            <a:ext cx="4476880" cy="394385"/>
          </a:xfrm>
          <a:prstGeom prst="rect">
            <a:avLst/>
          </a:prstGeom>
          <a:solidFill>
            <a:schemeClr val="accent6">
              <a:lumMod val="40000"/>
              <a:lumOff val="60000"/>
            </a:scheme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7000"/>
              </a:lnSpc>
              <a:spcBef>
                <a:spcPts val="0"/>
              </a:spcBef>
              <a:spcAft>
                <a:spcPts val="60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Freedom Programme</a:t>
            </a:r>
            <a:endParaRPr kumimoji="0" lang="en-GB"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id="{9DEB9679-1BF9-5706-2B65-F3072BC655DD}"/>
              </a:ext>
            </a:extLst>
          </p:cNvPr>
          <p:cNvSpPr/>
          <p:nvPr/>
        </p:nvSpPr>
        <p:spPr>
          <a:xfrm>
            <a:off x="303531" y="2237058"/>
            <a:ext cx="4476880" cy="212219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300" b="1" i="0" u="none" strike="noStrike" kern="1200" cap="none" spc="0" normalizeH="0" baseline="0" noProof="0" dirty="0">
                <a:ln>
                  <a:noFill/>
                </a:ln>
                <a:solidFill>
                  <a:prstClr val="black"/>
                </a:solidFill>
                <a:effectLst/>
                <a:uLnTx/>
                <a:uFillTx/>
                <a:latin typeface="Calibri" panose="020F0502020204030204"/>
                <a:ea typeface="+mn-ea"/>
                <a:cs typeface="+mn-cs"/>
              </a:rPr>
              <a:t>What is Freedom Programme?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Freedom Programme is a domestic violence programme which is primarily designed </a:t>
            </a:r>
            <a:r>
              <a:rPr lang="en-GB" sz="1200" dirty="0">
                <a:solidFill>
                  <a:prstClr val="black"/>
                </a:solidFill>
                <a:latin typeface="Calibri" panose="020F0502020204030204"/>
              </a:rPr>
              <a:t>for</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women as victims of domestic violence</a:t>
            </a:r>
          </a:p>
          <a:p>
            <a:pPr marL="285750" marR="0" lvl="0" indent="-285750" algn="just" defTabSz="4572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The Programme also describes in detail how children are affected by being exposed to this kind of abuse, and most importantly how their lives are improved when the abuse is removed. </a:t>
            </a:r>
          </a:p>
        </p:txBody>
      </p:sp>
      <p:sp>
        <p:nvSpPr>
          <p:cNvPr id="12" name="TextBox 11">
            <a:extLst>
              <a:ext uri="{FF2B5EF4-FFF2-40B4-BE49-F238E27FC236}">
                <a16:creationId xmlns:a16="http://schemas.microsoft.com/office/drawing/2014/main" id="{762C0BD3-5BB7-8AF0-B521-6E931E2DF20E}"/>
              </a:ext>
            </a:extLst>
          </p:cNvPr>
          <p:cNvSpPr txBox="1"/>
          <p:nvPr/>
        </p:nvSpPr>
        <p:spPr>
          <a:xfrm>
            <a:off x="339993" y="4543919"/>
            <a:ext cx="4440418" cy="52322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1" i="0" u="none" strike="noStrike" kern="1200" cap="none" spc="0" normalizeH="0" baseline="0" noProof="0" dirty="0">
                <a:ln>
                  <a:noFill/>
                </a:ln>
                <a:solidFill>
                  <a:srgbClr val="333399"/>
                </a:solidFill>
                <a:effectLst/>
                <a:uLnTx/>
                <a:uFillTx/>
                <a:latin typeface="Calibri" panose="020F0502020204030204" pitchFamily="34" charset="0"/>
                <a:ea typeface="Calibri" panose="020F0502020204030204" pitchFamily="34" charset="0"/>
                <a:cs typeface="Times New Roman" panose="02020603050405020304" pitchFamily="18" charset="0"/>
              </a:rPr>
              <a:t>Please contact the following Family Hubs for further details:-</a:t>
            </a:r>
          </a:p>
        </p:txBody>
      </p:sp>
      <p:sp>
        <p:nvSpPr>
          <p:cNvPr id="14" name="TextBox 13">
            <a:extLst>
              <a:ext uri="{FF2B5EF4-FFF2-40B4-BE49-F238E27FC236}">
                <a16:creationId xmlns:a16="http://schemas.microsoft.com/office/drawing/2014/main" id="{A25D62B6-87F4-E93C-9FCC-D14E44463752}"/>
              </a:ext>
            </a:extLst>
          </p:cNvPr>
          <p:cNvSpPr txBox="1"/>
          <p:nvPr/>
        </p:nvSpPr>
        <p:spPr>
          <a:xfrm>
            <a:off x="339993" y="5310294"/>
            <a:ext cx="2052325" cy="1171154"/>
          </a:xfrm>
          <a:prstGeom prst="rect">
            <a:avLst/>
          </a:prstGeom>
          <a:noFill/>
          <a:ln w="19050">
            <a:solidFill>
              <a:schemeClr val="tx1"/>
            </a:solidFill>
          </a:ln>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Kingsthorpe Children’s Centre</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St David’s Road</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Kingsthorpe</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NN2 6NS</a:t>
            </a:r>
          </a:p>
          <a:p>
            <a:pPr defTabSz="914400">
              <a:lnSpc>
                <a:spcPct val="107000"/>
              </a:lnSpc>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Tel 01604 791537</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b="1" dirty="0">
                <a:solidFill>
                  <a:prstClr val="black"/>
                </a:solidFill>
                <a:latin typeface="Calibri" panose="020F0502020204030204"/>
              </a:rPr>
              <a:t>Email: cfss@nctrust.co.uk</a:t>
            </a:r>
            <a:endParaRPr kumimoji="0" lang="en-GB" sz="11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A83A9912-82FA-B640-24D6-BE919C7EE891}"/>
              </a:ext>
            </a:extLst>
          </p:cNvPr>
          <p:cNvSpPr txBox="1"/>
          <p:nvPr/>
        </p:nvSpPr>
        <p:spPr>
          <a:xfrm>
            <a:off x="2628287" y="5310294"/>
            <a:ext cx="2152124" cy="1171154"/>
          </a:xfrm>
          <a:prstGeom prst="rect">
            <a:avLst/>
          </a:prstGeom>
          <a:noFill/>
          <a:ln w="19050">
            <a:solidFill>
              <a:schemeClr val="tx1"/>
            </a:solidFill>
          </a:ln>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Penrith Family Hub </a:t>
            </a:r>
            <a:endParaRPr lang="en-GB" sz="1100" b="1" dirty="0">
              <a:solidFill>
                <a:prstClr val="black"/>
              </a:solidFill>
              <a:latin typeface="Calibri" panose="020F0502020204030204"/>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Penrith Drive</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Wellingborough</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NN8 3XL</a:t>
            </a:r>
          </a:p>
          <a:p>
            <a:pPr defTabSz="914400">
              <a:lnSpc>
                <a:spcPct val="107000"/>
              </a:lnSpc>
              <a:defRPr/>
            </a:pPr>
            <a:r>
              <a:rPr kumimoji="0" lang="en-GB" sz="1100" b="1" i="0" u="none" strike="noStrike" kern="1200" cap="none" spc="0" normalizeH="0" baseline="0" noProof="0" dirty="0">
                <a:ln>
                  <a:noFill/>
                </a:ln>
                <a:solidFill>
                  <a:prstClr val="black"/>
                </a:solidFill>
                <a:effectLst/>
                <a:uLnTx/>
                <a:uFillTx/>
                <a:latin typeface="Calibri" panose="020F0502020204030204"/>
                <a:ea typeface="+mn-ea"/>
                <a:cs typeface="+mn-cs"/>
              </a:rPr>
              <a:t>Tel 01604 361373</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1100" b="1" dirty="0">
                <a:solidFill>
                  <a:prstClr val="black"/>
                </a:solidFill>
                <a:latin typeface="Calibri" panose="020F0502020204030204"/>
              </a:rPr>
              <a:t>Email: cfss@nctrust.co.uk</a:t>
            </a:r>
            <a:endParaRPr kumimoji="0" lang="en-GB" sz="11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DC71495B-8A88-A2F0-36CB-A5B7C9A5914E}"/>
              </a:ext>
            </a:extLst>
          </p:cNvPr>
          <p:cNvSpPr txBox="1"/>
          <p:nvPr/>
        </p:nvSpPr>
        <p:spPr>
          <a:xfrm>
            <a:off x="5201445" y="551031"/>
            <a:ext cx="4745565" cy="375552"/>
          </a:xfrm>
          <a:prstGeom prst="rect">
            <a:avLst/>
          </a:prstGeom>
          <a:noFill/>
        </p:spPr>
        <p:txBody>
          <a:bodyPr wrap="square">
            <a:spAutoFit/>
          </a:bodyPr>
          <a:lstStyle/>
          <a:p>
            <a:pPr>
              <a:lnSpc>
                <a:spcPct val="107000"/>
              </a:lnSpc>
              <a:spcAft>
                <a:spcPts val="800"/>
              </a:spcAft>
            </a:pPr>
            <a:r>
              <a:rPr lang="en-GB" sz="1800" b="1" dirty="0">
                <a:solidFill>
                  <a:srgbClr val="333399"/>
                </a:solidFill>
                <a:effectLst/>
                <a:latin typeface="Calibri" panose="020F0502020204030204" pitchFamily="34" charset="0"/>
                <a:ea typeface="Calibri" panose="020F0502020204030204" pitchFamily="34" charset="0"/>
                <a:cs typeface="Times New Roman" panose="02020603050405020304" pitchFamily="18" charset="0"/>
              </a:rPr>
              <a:t>Strengthening Families North Course Timetable</a:t>
            </a:r>
          </a:p>
        </p:txBody>
      </p:sp>
      <p:pic>
        <p:nvPicPr>
          <p:cNvPr id="4" name="Picture 3">
            <a:extLst>
              <a:ext uri="{FF2B5EF4-FFF2-40B4-BE49-F238E27FC236}">
                <a16:creationId xmlns:a16="http://schemas.microsoft.com/office/drawing/2014/main" id="{F68F47E9-A403-50F2-FC97-6A3D721395FD}"/>
              </a:ext>
            </a:extLst>
          </p:cNvPr>
          <p:cNvPicPr>
            <a:picLocks noChangeAspect="1"/>
          </p:cNvPicPr>
          <p:nvPr/>
        </p:nvPicPr>
        <p:blipFill>
          <a:blip r:embed="rId4"/>
          <a:stretch>
            <a:fillRect/>
          </a:stretch>
        </p:blipFill>
        <p:spPr>
          <a:xfrm>
            <a:off x="5364059" y="1280790"/>
            <a:ext cx="4402488" cy="1278664"/>
          </a:xfrm>
          <a:prstGeom prst="rect">
            <a:avLst/>
          </a:prstGeom>
        </p:spPr>
      </p:pic>
      <p:pic>
        <p:nvPicPr>
          <p:cNvPr id="3" name="Picture 2">
            <a:extLst>
              <a:ext uri="{FF2B5EF4-FFF2-40B4-BE49-F238E27FC236}">
                <a16:creationId xmlns:a16="http://schemas.microsoft.com/office/drawing/2014/main" id="{6A424C32-2E87-1932-60CD-4CB1349AE6EF}"/>
              </a:ext>
            </a:extLst>
          </p:cNvPr>
          <p:cNvPicPr>
            <a:picLocks noChangeAspect="1"/>
          </p:cNvPicPr>
          <p:nvPr/>
        </p:nvPicPr>
        <p:blipFill>
          <a:blip r:embed="rId5"/>
          <a:stretch>
            <a:fillRect/>
          </a:stretch>
        </p:blipFill>
        <p:spPr>
          <a:xfrm>
            <a:off x="5364059" y="4583810"/>
            <a:ext cx="4420338" cy="1535383"/>
          </a:xfrm>
          <a:prstGeom prst="rect">
            <a:avLst/>
          </a:prstGeom>
        </p:spPr>
      </p:pic>
      <p:pic>
        <p:nvPicPr>
          <p:cNvPr id="8" name="Picture 7">
            <a:extLst>
              <a:ext uri="{FF2B5EF4-FFF2-40B4-BE49-F238E27FC236}">
                <a16:creationId xmlns:a16="http://schemas.microsoft.com/office/drawing/2014/main" id="{20C77664-2CF3-0464-6C32-094FDF1EBAA5}"/>
              </a:ext>
            </a:extLst>
          </p:cNvPr>
          <p:cNvPicPr>
            <a:picLocks noChangeAspect="1"/>
          </p:cNvPicPr>
          <p:nvPr/>
        </p:nvPicPr>
        <p:blipFill>
          <a:blip r:embed="rId6"/>
          <a:stretch>
            <a:fillRect/>
          </a:stretch>
        </p:blipFill>
        <p:spPr>
          <a:xfrm>
            <a:off x="5381909" y="2834262"/>
            <a:ext cx="4420338" cy="1405141"/>
          </a:xfrm>
          <a:prstGeom prst="rect">
            <a:avLst/>
          </a:prstGeom>
        </p:spPr>
      </p:pic>
    </p:spTree>
    <p:extLst>
      <p:ext uri="{BB962C8B-B14F-4D97-AF65-F5344CB8AC3E}">
        <p14:creationId xmlns:p14="http://schemas.microsoft.com/office/powerpoint/2010/main" val="3949543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C70A261-C3C1-9777-495D-0C793B5B11F7}"/>
              </a:ext>
            </a:extLst>
          </p:cNvPr>
          <p:cNvSpPr txBox="1"/>
          <p:nvPr/>
        </p:nvSpPr>
        <p:spPr>
          <a:xfrm>
            <a:off x="207435" y="414532"/>
            <a:ext cx="4745565" cy="375552"/>
          </a:xfrm>
          <a:prstGeom prst="rect">
            <a:avLst/>
          </a:prstGeom>
          <a:noFill/>
        </p:spPr>
        <p:txBody>
          <a:bodyPr wrap="square">
            <a:spAutoFit/>
          </a:bodyPr>
          <a:lstStyle/>
          <a:p>
            <a:pPr>
              <a:lnSpc>
                <a:spcPct val="107000"/>
              </a:lnSpc>
              <a:spcAft>
                <a:spcPts val="800"/>
              </a:spcAft>
            </a:pPr>
            <a:r>
              <a:rPr lang="en-GB" sz="1800" b="1" dirty="0">
                <a:solidFill>
                  <a:srgbClr val="333399"/>
                </a:solidFill>
                <a:effectLst/>
                <a:latin typeface="Calibri" panose="020F0502020204030204" pitchFamily="34" charset="0"/>
                <a:ea typeface="Calibri" panose="020F0502020204030204" pitchFamily="34" charset="0"/>
                <a:cs typeface="Times New Roman" panose="02020603050405020304" pitchFamily="18" charset="0"/>
              </a:rPr>
              <a:t>Strengthening Families North Course Timetable</a:t>
            </a:r>
          </a:p>
        </p:txBody>
      </p:sp>
      <p:sp>
        <p:nvSpPr>
          <p:cNvPr id="13" name="TextBox 12">
            <a:extLst>
              <a:ext uri="{FF2B5EF4-FFF2-40B4-BE49-F238E27FC236}">
                <a16:creationId xmlns:a16="http://schemas.microsoft.com/office/drawing/2014/main" id="{2B7C06B3-348A-0645-D37A-338CBB9F6420}"/>
              </a:ext>
            </a:extLst>
          </p:cNvPr>
          <p:cNvSpPr txBox="1"/>
          <p:nvPr/>
        </p:nvSpPr>
        <p:spPr>
          <a:xfrm>
            <a:off x="143617" y="4521724"/>
            <a:ext cx="4602526" cy="523220"/>
          </a:xfrm>
          <a:prstGeom prst="rect">
            <a:avLst/>
          </a:prstGeom>
          <a:noFill/>
        </p:spPr>
        <p:txBody>
          <a:bodyPr wrap="square">
            <a:spAutoFit/>
          </a:bodyPr>
          <a:lstStyle/>
          <a:p>
            <a:pPr algn="ctr"/>
            <a:r>
              <a:rPr lang="en-GB" sz="1400" b="1" dirty="0"/>
              <a:t>All Parenting Programme Referrals to be sent to CFSS@NCTrust.co.uk</a:t>
            </a:r>
          </a:p>
        </p:txBody>
      </p:sp>
      <p:pic>
        <p:nvPicPr>
          <p:cNvPr id="7" name="Picture 6">
            <a:extLst>
              <a:ext uri="{FF2B5EF4-FFF2-40B4-BE49-F238E27FC236}">
                <a16:creationId xmlns:a16="http://schemas.microsoft.com/office/drawing/2014/main" id="{D5FE819D-B210-AA3D-08D2-781DE43794E1}"/>
              </a:ext>
            </a:extLst>
          </p:cNvPr>
          <p:cNvPicPr>
            <a:picLocks noChangeAspect="1"/>
          </p:cNvPicPr>
          <p:nvPr/>
        </p:nvPicPr>
        <p:blipFill>
          <a:blip r:embed="rId2"/>
          <a:stretch>
            <a:fillRect/>
          </a:stretch>
        </p:blipFill>
        <p:spPr>
          <a:xfrm>
            <a:off x="286657" y="1340944"/>
            <a:ext cx="4602526" cy="1095435"/>
          </a:xfrm>
          <a:prstGeom prst="rect">
            <a:avLst/>
          </a:prstGeom>
        </p:spPr>
      </p:pic>
      <p:pic>
        <p:nvPicPr>
          <p:cNvPr id="3" name="Picture 2">
            <a:extLst>
              <a:ext uri="{FF2B5EF4-FFF2-40B4-BE49-F238E27FC236}">
                <a16:creationId xmlns:a16="http://schemas.microsoft.com/office/drawing/2014/main" id="{ED8AE687-D292-9853-E124-9F746D274D33}"/>
              </a:ext>
            </a:extLst>
          </p:cNvPr>
          <p:cNvPicPr>
            <a:picLocks noChangeAspect="1"/>
          </p:cNvPicPr>
          <p:nvPr/>
        </p:nvPicPr>
        <p:blipFill>
          <a:blip r:embed="rId3"/>
          <a:stretch>
            <a:fillRect/>
          </a:stretch>
        </p:blipFill>
        <p:spPr>
          <a:xfrm>
            <a:off x="286658" y="2874215"/>
            <a:ext cx="4602526" cy="1076466"/>
          </a:xfrm>
          <a:prstGeom prst="rect">
            <a:avLst/>
          </a:prstGeom>
        </p:spPr>
      </p:pic>
    </p:spTree>
    <p:extLst>
      <p:ext uri="{BB962C8B-B14F-4D97-AF65-F5344CB8AC3E}">
        <p14:creationId xmlns:p14="http://schemas.microsoft.com/office/powerpoint/2010/main" val="7128080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350731C107A24683E199E1C37F244F" ma:contentTypeVersion="17" ma:contentTypeDescription="Create a new document." ma:contentTypeScope="" ma:versionID="77826e6d9e11a4fbb26c7d47c27b7118">
  <xsd:schema xmlns:xsd="http://www.w3.org/2001/XMLSchema" xmlns:xs="http://www.w3.org/2001/XMLSchema" xmlns:p="http://schemas.microsoft.com/office/2006/metadata/properties" xmlns:ns2="feb089c8-51f2-4ada-92b9-2d1e438a8fe6" xmlns:ns3="25fc68b3-1543-4e1a-8c62-024f3b16b172" targetNamespace="http://schemas.microsoft.com/office/2006/metadata/properties" ma:root="true" ma:fieldsID="76d20d43f6cacbda722b757a6d7b2a72" ns2:_="" ns3:_="">
    <xsd:import namespace="feb089c8-51f2-4ada-92b9-2d1e438a8fe6"/>
    <xsd:import namespace="25fc68b3-1543-4e1a-8c62-024f3b16b17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b089c8-51f2-4ada-92b9-2d1e438a8fe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c2ae7475-ff6d-4d70-bbf9-bfcccfc1b010"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5fc68b3-1543-4e1a-8c62-024f3b16b17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b5c7357-5ddc-401a-b66e-277724260ea3}" ma:internalName="TaxCatchAll" ma:showField="CatchAllData" ma:web="25fc68b3-1543-4e1a-8c62-024f3b16b1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25fc68b3-1543-4e1a-8c62-024f3b16b172">
      <UserInfo>
        <DisplayName>Dawn Delaney</DisplayName>
        <AccountId>54</AccountId>
        <AccountType/>
      </UserInfo>
      <UserInfo>
        <DisplayName>Denise Mirkovic</DisplayName>
        <AccountId>60</AccountId>
        <AccountType/>
      </UserInfo>
      <UserInfo>
        <DisplayName>Amita Parmar</DisplayName>
        <AccountId>24</AccountId>
        <AccountType/>
      </UserInfo>
      <UserInfo>
        <DisplayName>Annelie Knight</DisplayName>
        <AccountId>13</AccountId>
        <AccountType/>
      </UserInfo>
      <UserInfo>
        <DisplayName>Pearl Owusu-Bempah</DisplayName>
        <AccountId>16</AccountId>
        <AccountType/>
      </UserInfo>
      <UserInfo>
        <DisplayName>Hayley Price</DisplayName>
        <AccountId>15</AccountId>
        <AccountType/>
      </UserInfo>
      <UserInfo>
        <DisplayName>Kathryn Brownsell</DisplayName>
        <AccountId>51</AccountId>
        <AccountType/>
      </UserInfo>
    </SharedWithUsers>
    <TaxCatchAll xmlns="25fc68b3-1543-4e1a-8c62-024f3b16b172" xsi:nil="true"/>
    <lcf76f155ced4ddcb4097134ff3c332f xmlns="feb089c8-51f2-4ada-92b9-2d1e438a8fe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5042425-47BF-4F00-9BA5-67B74DAB53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eb089c8-51f2-4ada-92b9-2d1e438a8fe6"/>
    <ds:schemaRef ds:uri="25fc68b3-1543-4e1a-8c62-024f3b16b1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B3BA05B-1BDD-4D61-9A37-17DD708A2585}">
  <ds:schemaRefs>
    <ds:schemaRef ds:uri="http://schemas.microsoft.com/sharepoint/v3/contenttype/forms"/>
  </ds:schemaRefs>
</ds:datastoreItem>
</file>

<file path=customXml/itemProps3.xml><?xml version="1.0" encoding="utf-8"?>
<ds:datastoreItem xmlns:ds="http://schemas.openxmlformats.org/officeDocument/2006/customXml" ds:itemID="{E72745A4-FFE0-43CC-B7CA-B73ACD72BA4A}">
  <ds:schemaRefs>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http://schemas.microsoft.com/office/2006/documentManagement/types"/>
    <ds:schemaRef ds:uri="fe94dd05-e2a1-4f8d-b1ed-53951d1310e7"/>
    <ds:schemaRef ds:uri="http://schemas.microsoft.com/office/infopath/2007/PartnerControls"/>
    <ds:schemaRef ds:uri="e1c9c4a9-4896-405a-a194-d2fc31ea8bcf"/>
    <ds:schemaRef ds:uri="http://www.w3.org/XML/1998/namespace"/>
    <ds:schemaRef ds:uri="25fc68b3-1543-4e1a-8c62-024f3b16b172"/>
    <ds:schemaRef ds:uri="feb089c8-51f2-4ada-92b9-2d1e438a8fe6"/>
  </ds:schemaRefs>
</ds:datastoreItem>
</file>

<file path=docProps/app.xml><?xml version="1.0" encoding="utf-8"?>
<Properties xmlns="http://schemas.openxmlformats.org/officeDocument/2006/extended-properties" xmlns:vt="http://schemas.openxmlformats.org/officeDocument/2006/docPropsVTypes">
  <Template>Office Theme</Template>
  <TotalTime>479</TotalTime>
  <Words>781</Words>
  <Application>Microsoft Office PowerPoint</Application>
  <PresentationFormat>A4 Paper (210x297 mm)</PresentationFormat>
  <Paragraphs>97</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Amita Parmar</dc:creator>
  <cp:lastModifiedBy>Denise Mirkovic</cp:lastModifiedBy>
  <cp:revision>27</cp:revision>
  <cp:lastPrinted>2023-08-16T14:13:54Z</cp:lastPrinted>
  <dcterms:created xsi:type="dcterms:W3CDTF">2022-05-02T12:59:32Z</dcterms:created>
  <dcterms:modified xsi:type="dcterms:W3CDTF">2023-10-03T09:18:43Z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0x0101003C350731C107A24683E199E1C37F244F</vt:lpwstr>
  </property>
  <property fmtid="{D5CDD505-2E9C-101B-9397-08002B2CF9AE}" pid="3" name="MSIP_Label_de6ec094-42b0-4a3f-84e1-779791d08481_Enabled">
    <vt:lpwstr>true</vt:lpwstr>
  </property>
  <property fmtid="{D5CDD505-2E9C-101B-9397-08002B2CF9AE}" pid="4" name="MSIP_Label_de6ec094-42b0-4a3f-84e1-779791d08481_SetDate">
    <vt:lpwstr>2023-10-03T09:18:42Z</vt:lpwstr>
  </property>
  <property fmtid="{D5CDD505-2E9C-101B-9397-08002B2CF9AE}" pid="5" name="MSIP_Label_de6ec094-42b0-4a3f-84e1-779791d08481_Method">
    <vt:lpwstr>Standard</vt:lpwstr>
  </property>
  <property fmtid="{D5CDD505-2E9C-101B-9397-08002B2CF9AE}" pid="6" name="MSIP_Label_de6ec094-42b0-4a3f-84e1-779791d08481_Name">
    <vt:lpwstr>OFFICAL - Public</vt:lpwstr>
  </property>
  <property fmtid="{D5CDD505-2E9C-101B-9397-08002B2CF9AE}" pid="7" name="MSIP_Label_de6ec094-42b0-4a3f-84e1-779791d08481_SiteId">
    <vt:lpwstr>e29c0ef9-9a07-4b02-b98b-7b2d8a78d737</vt:lpwstr>
  </property>
  <property fmtid="{D5CDD505-2E9C-101B-9397-08002B2CF9AE}" pid="8" name="MSIP_Label_de6ec094-42b0-4a3f-84e1-779791d08481_ActionId">
    <vt:lpwstr>af9bcbcc-b4d4-45a6-9b06-42516172a874</vt:lpwstr>
  </property>
  <property fmtid="{D5CDD505-2E9C-101B-9397-08002B2CF9AE}" pid="9" name="MSIP_Label_de6ec094-42b0-4a3f-84e1-779791d08481_ContentBits">
    <vt:lpwstr>0</vt:lpwstr>
  </property>
  <property fmtid="{D5CDD505-2E9C-101B-9397-08002B2CF9AE}" pid="10" name="MediaServiceImageTags">
    <vt:lpwstr/>
  </property>
</Properties>
</file>