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147"/>
    <p:restoredTop sz="94694"/>
  </p:normalViewPr>
  <p:slideViewPr>
    <p:cSldViewPr snapToGrid="0" snapToObjects="1">
      <p:cViewPr>
        <p:scale>
          <a:sx n="120" d="100"/>
          <a:sy n="120" d="100"/>
        </p:scale>
        <p:origin x="159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35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567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83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725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229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756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033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56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67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52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091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4F93F-26D1-0449-ACC1-AEE80D7113E2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6AA8A-ED7F-5A44-A713-CC1852DA7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137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23B6159-F137-274C-842B-DCA51D2EC5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790979"/>
              </p:ext>
            </p:extLst>
          </p:nvPr>
        </p:nvGraphicFramePr>
        <p:xfrm>
          <a:off x="254479" y="900846"/>
          <a:ext cx="6349041" cy="88155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95040">
                  <a:extLst>
                    <a:ext uri="{9D8B030D-6E8A-4147-A177-3AD203B41FA5}">
                      <a16:colId xmlns:a16="http://schemas.microsoft.com/office/drawing/2014/main" val="793384009"/>
                    </a:ext>
                  </a:extLst>
                </a:gridCol>
                <a:gridCol w="954001">
                  <a:extLst>
                    <a:ext uri="{9D8B030D-6E8A-4147-A177-3AD203B41FA5}">
                      <a16:colId xmlns:a16="http://schemas.microsoft.com/office/drawing/2014/main" val="1254861060"/>
                    </a:ext>
                  </a:extLst>
                </a:gridCol>
              </a:tblGrid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u="none" strike="noStrike" dirty="0">
                          <a:effectLst/>
                        </a:rPr>
                        <a:t>Question (n = number of responses)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u="none" strike="noStrike" dirty="0">
                          <a:effectLst/>
                        </a:rPr>
                        <a:t>Average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4023558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The school keeps my child safe (n = 87)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1.71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9528808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My child enjoys being at school most days  (n = 87)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1.94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2473324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The school instils morals and positive attitudes in my child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1.96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839377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This is a good school and I am proud my child attends it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2.08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7725076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My child is making good progress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2.13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6845057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Staff treat my child fairly and with respect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2.13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5408955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The school teaches diverse and tolerant attitudes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2.14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7136381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Pupils at the school behave well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2.15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1255733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Staff are aspirational for my child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2.18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8539424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My child finds the staff approachable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2.24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6177774"/>
                  </a:ext>
                </a:extLst>
              </a:tr>
              <a:tr h="42607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I am happy with the provision of school trips and enrichment activities   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2.32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5361195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I would recommend this school to others (n = 84)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2.32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5821163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The school has a good reputation in the local community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2.34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3872162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The school is welcoming and friendly (n = 86)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2.35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6238164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My child receives age appropriate homework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2.39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3018695"/>
                  </a:ext>
                </a:extLst>
              </a:tr>
              <a:tr h="42607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The school encourages my child to exercise and participate in sports        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2.45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3299267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The school has an effective governing body (n = 84)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2.55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0025421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The school has strong leadership and is well managed (n = 84)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2.62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2914962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I am kept well informed about how my child is progressing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2.65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165019"/>
                  </a:ext>
                </a:extLst>
              </a:tr>
              <a:tr h="42607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I am happy with the overall communications from school to home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2.66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2834958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Any bullying issues are dealt with appropriately (n = 85)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2.76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8058676"/>
                  </a:ext>
                </a:extLst>
              </a:tr>
              <a:tr h="375851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effectLst/>
                        </a:rPr>
                        <a:t>The school is good at seeking the views of parents (n = 84)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</a:rPr>
                        <a:t>2.88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092658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4816F52-4283-FB49-868F-12C35DF4DF0C}"/>
              </a:ext>
            </a:extLst>
          </p:cNvPr>
          <p:cNvSpPr txBox="1"/>
          <p:nvPr/>
        </p:nvSpPr>
        <p:spPr>
          <a:xfrm>
            <a:off x="0" y="0"/>
            <a:ext cx="6858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Appendix 1. Questions in order of agreement from parent responses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(1 Strongly Agree, 2 Agree, 3 Neither agree/disagree, 4 Disagree, 5 Strongly Disagree)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088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Picture 131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A85BB702-916A-854F-ADE8-D64F1B8565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0500"/>
          <a:stretch/>
        </p:blipFill>
        <p:spPr>
          <a:xfrm>
            <a:off x="0" y="369332"/>
            <a:ext cx="6858000" cy="2882096"/>
          </a:xfrm>
          <a:prstGeom prst="rect">
            <a:avLst/>
          </a:prstGeom>
        </p:spPr>
      </p:pic>
      <p:pic>
        <p:nvPicPr>
          <p:cNvPr id="134" name="Picture 133" descr="A screenshot of a cell phone&#10;&#10;Description automatically generated">
            <a:extLst>
              <a:ext uri="{FF2B5EF4-FFF2-40B4-BE49-F238E27FC236}">
                <a16:creationId xmlns:a16="http://schemas.microsoft.com/office/drawing/2014/main" id="{567AFD88-1487-7F46-9046-8C22D39657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5145"/>
          <a:stretch/>
        </p:blipFill>
        <p:spPr>
          <a:xfrm>
            <a:off x="0" y="3620760"/>
            <a:ext cx="6858000" cy="2657058"/>
          </a:xfrm>
          <a:prstGeom prst="rect">
            <a:avLst/>
          </a:prstGeom>
        </p:spPr>
      </p:pic>
      <p:pic>
        <p:nvPicPr>
          <p:cNvPr id="136" name="Picture 135" descr="A screenshot of a cell phone&#10;&#10;Description automatically generated">
            <a:extLst>
              <a:ext uri="{FF2B5EF4-FFF2-40B4-BE49-F238E27FC236}">
                <a16:creationId xmlns:a16="http://schemas.microsoft.com/office/drawing/2014/main" id="{61119E74-B135-2343-9302-0C5A2A610E3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5166"/>
          <a:stretch/>
        </p:blipFill>
        <p:spPr>
          <a:xfrm>
            <a:off x="0" y="6918397"/>
            <a:ext cx="6860522" cy="26570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C487457-7595-3548-AACC-D8A33FBCB792}"/>
              </a:ext>
            </a:extLst>
          </p:cNvPr>
          <p:cNvSpPr txBox="1"/>
          <p:nvPr/>
        </p:nvSpPr>
        <p:spPr>
          <a:xfrm>
            <a:off x="0" y="0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Appendix 2. Graphs showing responses for each question</a:t>
            </a:r>
          </a:p>
        </p:txBody>
      </p:sp>
    </p:spTree>
    <p:extLst>
      <p:ext uri="{BB962C8B-B14F-4D97-AF65-F5344CB8AC3E}">
        <p14:creationId xmlns:p14="http://schemas.microsoft.com/office/powerpoint/2010/main" val="2307200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30D2DB6E-264F-0346-9A40-49E4BF5565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4797"/>
          <a:stretch/>
        </p:blipFill>
        <p:spPr>
          <a:xfrm>
            <a:off x="0" y="0"/>
            <a:ext cx="6858000" cy="2673956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9722B754-BB58-F14F-901E-CBB830F20C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4797"/>
          <a:stretch/>
        </p:blipFill>
        <p:spPr>
          <a:xfrm>
            <a:off x="0" y="3609612"/>
            <a:ext cx="6858000" cy="2673957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F062776E-C477-0649-BF17-F06405539EC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4797"/>
          <a:stretch/>
        </p:blipFill>
        <p:spPr>
          <a:xfrm>
            <a:off x="0" y="7219225"/>
            <a:ext cx="6858000" cy="267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103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CF99313-ECAA-F848-986A-6C36818B3A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5886"/>
          <a:stretch/>
        </p:blipFill>
        <p:spPr>
          <a:xfrm>
            <a:off x="0" y="0"/>
            <a:ext cx="6858000" cy="2621202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14967AAF-7B03-184C-817F-28BB315E49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5886"/>
          <a:stretch/>
        </p:blipFill>
        <p:spPr>
          <a:xfrm>
            <a:off x="0" y="3642399"/>
            <a:ext cx="6858000" cy="2621202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CF621787-B239-A440-9D3A-213FC13334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5886"/>
          <a:stretch/>
        </p:blipFill>
        <p:spPr>
          <a:xfrm>
            <a:off x="0" y="7284798"/>
            <a:ext cx="6858000" cy="262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643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BAFD243-2829-384F-A5EB-2C84454DD8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4797"/>
          <a:stretch/>
        </p:blipFill>
        <p:spPr>
          <a:xfrm>
            <a:off x="0" y="0"/>
            <a:ext cx="6858000" cy="2673956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12797F85-2C16-6847-A771-0EAC79A441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4797"/>
          <a:stretch/>
        </p:blipFill>
        <p:spPr>
          <a:xfrm>
            <a:off x="0" y="3616021"/>
            <a:ext cx="6858000" cy="2673957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C1C63BF5-208B-8543-A469-9AAE204A72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4797"/>
          <a:stretch/>
        </p:blipFill>
        <p:spPr>
          <a:xfrm>
            <a:off x="0" y="7232044"/>
            <a:ext cx="6858000" cy="267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97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C09E1A-F87A-BA49-A1CA-A63420EC0B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3708"/>
          <a:stretch/>
        </p:blipFill>
        <p:spPr>
          <a:xfrm>
            <a:off x="0" y="0"/>
            <a:ext cx="6858000" cy="2726710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02FCFAD-8C76-8448-A69A-F9D63076F5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3708"/>
          <a:stretch/>
        </p:blipFill>
        <p:spPr>
          <a:xfrm>
            <a:off x="0" y="3589645"/>
            <a:ext cx="6858000" cy="2726710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ED75096B-E440-C749-B7D8-32717616A06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3708"/>
          <a:stretch/>
        </p:blipFill>
        <p:spPr>
          <a:xfrm>
            <a:off x="0" y="7179291"/>
            <a:ext cx="6858000" cy="272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65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A9BC140-83E8-4A4F-A133-F28520F718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5523"/>
          <a:stretch/>
        </p:blipFill>
        <p:spPr>
          <a:xfrm>
            <a:off x="0" y="0"/>
            <a:ext cx="6858000" cy="2638787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C3DE5F0-76B1-1841-B5A2-7DE96F024B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5522"/>
          <a:stretch/>
        </p:blipFill>
        <p:spPr>
          <a:xfrm>
            <a:off x="0" y="3633605"/>
            <a:ext cx="6858000" cy="2638788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329CC35F-4CEC-2642-B658-94C6D3EE0F0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5522"/>
          <a:stretch/>
        </p:blipFill>
        <p:spPr>
          <a:xfrm>
            <a:off x="0" y="7267212"/>
            <a:ext cx="6858000" cy="26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928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C63470D-E6BE-9E4F-B7BD-D7A115C4CB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5886"/>
          <a:stretch/>
        </p:blipFill>
        <p:spPr>
          <a:xfrm>
            <a:off x="0" y="0"/>
            <a:ext cx="6858000" cy="2621202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EFF6EB3-4C82-5542-BBEC-1719D38EBF2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5886"/>
          <a:stretch/>
        </p:blipFill>
        <p:spPr>
          <a:xfrm>
            <a:off x="0" y="3642399"/>
            <a:ext cx="6858000" cy="2621202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5A3E32BF-5132-D54A-B701-EB8A57B398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5886"/>
          <a:stretch/>
        </p:blipFill>
        <p:spPr>
          <a:xfrm>
            <a:off x="0" y="7284799"/>
            <a:ext cx="6858000" cy="262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328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327E9D2F-EF9A-2844-A220-03472889EA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5886"/>
          <a:stretch/>
        </p:blipFill>
        <p:spPr>
          <a:xfrm>
            <a:off x="0" y="0"/>
            <a:ext cx="6858000" cy="2621202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0D70DE3-6361-ED4A-8EE8-9CF05239F5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5886"/>
          <a:stretch/>
        </p:blipFill>
        <p:spPr>
          <a:xfrm>
            <a:off x="0" y="3642398"/>
            <a:ext cx="6858000" cy="2621203"/>
          </a:xfrm>
          <a:prstGeom prst="rect">
            <a:avLst/>
          </a:prstGeom>
        </p:spPr>
      </p:pic>
      <p:pic>
        <p:nvPicPr>
          <p:cNvPr id="7" name="Picture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F62D5363-1338-E345-B4F7-BC3C8F479B8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5886"/>
          <a:stretch/>
        </p:blipFill>
        <p:spPr>
          <a:xfrm>
            <a:off x="0" y="7284798"/>
            <a:ext cx="6858000" cy="262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181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365</Words>
  <Application>Microsoft Macintosh PowerPoint</Application>
  <PresentationFormat>A4 Paper (210x297 mm)</PresentationFormat>
  <Paragraphs>50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Gilbey J</dc:creator>
  <cp:lastModifiedBy>Gilbey J</cp:lastModifiedBy>
  <cp:revision>5</cp:revision>
  <dcterms:created xsi:type="dcterms:W3CDTF">2020-04-06T14:09:52Z</dcterms:created>
  <dcterms:modified xsi:type="dcterms:W3CDTF">2020-04-29T19:54:49Z</dcterms:modified>
</cp:coreProperties>
</file>